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4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9" r:id="rId24"/>
    <p:sldId id="280" r:id="rId25"/>
    <p:sldId id="281" r:id="rId26"/>
    <p:sldId id="282" r:id="rId27"/>
    <p:sldId id="287" r:id="rId28"/>
    <p:sldId id="288" r:id="rId29"/>
    <p:sldId id="283" r:id="rId30"/>
    <p:sldId id="284" r:id="rId31"/>
    <p:sldId id="290" r:id="rId32"/>
    <p:sldId id="286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0" d="100"/>
          <a:sy n="120" d="100"/>
        </p:scale>
        <p:origin x="-55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39:09.12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40:40.71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39:09.12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40:40.71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39:09.12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40:40.71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39:09.12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1 1,'0'0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2-10T00:40:40.710"/>
    </inkml:context>
    <inkml:brush xml:id="br0">
      <inkml:brushProperty name="width" value="0.1" units="cm"/>
      <inkml:brushProperty name="height" value="0.6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BBE53C9-B552-4EA7-B487-EFBEF0DA8295}" type="datetimeFigureOut">
              <a:rPr lang="en-US" smtClean="0"/>
              <a:t>12/10/2018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69FF91AD-3A54-4AF5-9A90-CAFD8B2D155B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customXml" Target="../ink/ink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customXml" Target="../ink/ink4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customXml" Target="../ink/ink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7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customXml" Target="../ink/ink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85800"/>
            <a:ext cx="7772400" cy="1470025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Garamond" panose="02020404030301010803" pitchFamily="18" charset="0"/>
              </a:rPr>
              <a:t>Random Forest Analysis:</a:t>
            </a:r>
            <a:br>
              <a:rPr lang="en-US" sz="4400" dirty="0">
                <a:solidFill>
                  <a:schemeClr val="bg1"/>
                </a:solidFill>
                <a:latin typeface="Garamond" panose="02020404030301010803" pitchFamily="18" charset="0"/>
              </a:rPr>
            </a:br>
            <a:r>
              <a:rPr lang="en-US" sz="4400" dirty="0">
                <a:solidFill>
                  <a:schemeClr val="bg1"/>
                </a:solidFill>
                <a:latin typeface="Garamond" panose="02020404030301010803" pitchFamily="18" charset="0"/>
              </a:rPr>
              <a:t>An Introduction to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600" y="6019800"/>
            <a:ext cx="7010400" cy="1143000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Garamond" panose="02020404030301010803" pitchFamily="18" charset="0"/>
              </a:rPr>
              <a:t>Marcus Blum, Jason Gundlach, Jerrod Merrell</a:t>
            </a:r>
          </a:p>
        </p:txBody>
      </p:sp>
    </p:spTree>
    <p:extLst>
      <p:ext uri="{BB962C8B-B14F-4D97-AF65-F5344CB8AC3E}">
        <p14:creationId xmlns:p14="http://schemas.microsoft.com/office/powerpoint/2010/main" val="374445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Weaknesses of 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935480"/>
            <a:ext cx="4114800" cy="4389120"/>
          </a:xfrm>
        </p:spPr>
        <p:txBody>
          <a:bodyPr/>
          <a:lstStyle/>
          <a:p>
            <a:r>
              <a:rPr lang="en-US" dirty="0"/>
              <a:t>Assumes every environment or process is Markovian </a:t>
            </a:r>
          </a:p>
          <a:p>
            <a:r>
              <a:rPr lang="en-US" dirty="0"/>
              <a:t>Assumes all actions are discrete</a:t>
            </a:r>
          </a:p>
          <a:p>
            <a:r>
              <a:rPr lang="en-US" dirty="0"/>
              <a:t>Assumes all agents can be manipulated by reward perfectly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218" name="Picture 2" descr="Image result for alpha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35" y="2133600"/>
            <a:ext cx="4064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840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Primary goal is to identify patterns or structure within unsorted data</a:t>
            </a:r>
          </a:p>
          <a:p>
            <a:r>
              <a:rPr lang="en-US" dirty="0"/>
              <a:t>Algorithms act upon data without prior training or an idea of the structure of the data</a:t>
            </a:r>
          </a:p>
          <a:p>
            <a:r>
              <a:rPr lang="en-US" dirty="0"/>
              <a:t>As data is assessed, ability to make decisions improves and becomes more precise</a:t>
            </a:r>
          </a:p>
          <a:p>
            <a:r>
              <a:rPr lang="en-US" dirty="0"/>
              <a:t>Cluster analysis and density estimation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170" name="Picture 2" descr="Image result for unsupervised lear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865" y="1752600"/>
            <a:ext cx="42672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988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Cluster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/>
          <a:lstStyle/>
          <a:p>
            <a:r>
              <a:rPr lang="en-US" dirty="0"/>
              <a:t>Algorithms group objects into clusters</a:t>
            </a:r>
          </a:p>
          <a:p>
            <a:r>
              <a:rPr lang="en-US" dirty="0"/>
              <a:t>Primary component of data mining (extracting patterns in large data sets)</a:t>
            </a:r>
          </a:p>
          <a:p>
            <a:r>
              <a:rPr lang="en-US" dirty="0"/>
              <a:t>Useful for partitioning data so that analyses can be performed on each data set to find patterns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905000"/>
            <a:ext cx="42672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2790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Common Applications of 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4114800" cy="4191000"/>
          </a:xfrm>
        </p:spPr>
        <p:txBody>
          <a:bodyPr/>
          <a:lstStyle/>
          <a:p>
            <a:r>
              <a:rPr lang="en-US" dirty="0"/>
              <a:t>Pre-processing data for other algorithms or analyses</a:t>
            </a:r>
          </a:p>
          <a:p>
            <a:r>
              <a:rPr lang="en-US" dirty="0"/>
              <a:t>Grouping tasks</a:t>
            </a:r>
          </a:p>
          <a:p>
            <a:r>
              <a:rPr lang="en-US" dirty="0"/>
              <a:t>Data mining</a:t>
            </a:r>
          </a:p>
          <a:p>
            <a:r>
              <a:rPr lang="en-US" dirty="0"/>
              <a:t>Market segmentation and advertisement</a:t>
            </a:r>
          </a:p>
          <a:p>
            <a:r>
              <a:rPr lang="en-US" dirty="0"/>
              <a:t>Useful for unlabeled data</a:t>
            </a:r>
          </a:p>
          <a:p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197510"/>
            <a:ext cx="4572000" cy="261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146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Weaknesses of 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0" y="2209800"/>
            <a:ext cx="4114800" cy="4389120"/>
          </a:xfrm>
        </p:spPr>
        <p:txBody>
          <a:bodyPr/>
          <a:lstStyle/>
          <a:p>
            <a:r>
              <a:rPr lang="en-US" dirty="0"/>
              <a:t>Difficult to ascertain if the results are meaningful or not </a:t>
            </a:r>
          </a:p>
          <a:p>
            <a:r>
              <a:rPr lang="en-US" dirty="0"/>
              <a:t>More subjective than supervised learning due to lack of a goal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71" y="2362200"/>
            <a:ext cx="4206586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0853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Supervised Learning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7" b="7068"/>
          <a:stretch/>
        </p:blipFill>
        <p:spPr bwMode="auto">
          <a:xfrm>
            <a:off x="803787" y="2377440"/>
            <a:ext cx="7380246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4129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What is Supervised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/>
          <a:lstStyle/>
          <a:p>
            <a:r>
              <a:rPr lang="en-US" dirty="0"/>
              <a:t>Machine is taught by example</a:t>
            </a:r>
          </a:p>
          <a:p>
            <a:r>
              <a:rPr lang="en-US" dirty="0"/>
              <a:t>Algorithm is provided with known dataset that includes inputs/outputs</a:t>
            </a:r>
          </a:p>
          <a:p>
            <a:r>
              <a:rPr lang="en-US" dirty="0"/>
              <a:t>Algorithm then identifies patterns in data, learns, and makes predictions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53" r="1635"/>
          <a:stretch/>
        </p:blipFill>
        <p:spPr bwMode="auto">
          <a:xfrm>
            <a:off x="4675239" y="1905000"/>
            <a:ext cx="3792656" cy="2605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4317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085088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1) Gather training data</a:t>
            </a:r>
          </a:p>
          <a:p>
            <a:r>
              <a:rPr lang="en-US" dirty="0">
                <a:latin typeface="Garamond" panose="02020404030301010803" pitchFamily="18" charset="0"/>
              </a:rPr>
              <a:t>2) Data preparation</a:t>
            </a:r>
          </a:p>
          <a:p>
            <a:r>
              <a:rPr lang="en-US" dirty="0">
                <a:latin typeface="Garamond" panose="02020404030301010803" pitchFamily="18" charset="0"/>
              </a:rPr>
              <a:t>3) Choose your model</a:t>
            </a:r>
          </a:p>
          <a:p>
            <a:r>
              <a:rPr lang="en-US" dirty="0">
                <a:latin typeface="Garamond" panose="02020404030301010803" pitchFamily="18" charset="0"/>
              </a:rPr>
              <a:t>4) Training</a:t>
            </a:r>
          </a:p>
          <a:p>
            <a:r>
              <a:rPr lang="en-US" dirty="0">
                <a:latin typeface="Garamond" panose="02020404030301010803" pitchFamily="18" charset="0"/>
              </a:rPr>
              <a:t>5) Evaluation</a:t>
            </a:r>
          </a:p>
          <a:p>
            <a:r>
              <a:rPr lang="en-US" dirty="0">
                <a:latin typeface="Garamond" panose="02020404030301010803" pitchFamily="18" charset="0"/>
              </a:rPr>
              <a:t>6) Parameter Tuning</a:t>
            </a:r>
          </a:p>
          <a:p>
            <a:r>
              <a:rPr lang="en-US" dirty="0">
                <a:latin typeface="Garamond" panose="02020404030301010803" pitchFamily="18" charset="0"/>
              </a:rPr>
              <a:t>7) Prediction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4" r="6738"/>
          <a:stretch/>
        </p:blipFill>
        <p:spPr bwMode="auto">
          <a:xfrm>
            <a:off x="4754880" y="2057400"/>
            <a:ext cx="4023360" cy="3091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0733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459" y="533400"/>
            <a:ext cx="8229600" cy="914400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Types of 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Classification</a:t>
            </a:r>
          </a:p>
          <a:p>
            <a:pPr lvl="1"/>
            <a:r>
              <a:rPr lang="en-US" dirty="0"/>
              <a:t>Draws a conclusion from observed values and determines what category new observations belong</a:t>
            </a:r>
          </a:p>
          <a:p>
            <a:pPr lvl="1"/>
            <a:r>
              <a:rPr lang="en-US" b="1" dirty="0"/>
              <a:t>Random Forest</a:t>
            </a:r>
          </a:p>
          <a:p>
            <a:r>
              <a:rPr lang="en-US" dirty="0"/>
              <a:t>Regression</a:t>
            </a:r>
          </a:p>
          <a:p>
            <a:pPr lvl="1"/>
            <a:r>
              <a:rPr lang="en-US" dirty="0"/>
              <a:t>Estimates relationships among variables</a:t>
            </a:r>
          </a:p>
          <a:p>
            <a:r>
              <a:rPr lang="en-US" dirty="0"/>
              <a:t>Forecasting</a:t>
            </a:r>
          </a:p>
          <a:p>
            <a:pPr lvl="1"/>
            <a:r>
              <a:rPr lang="en-US" dirty="0"/>
              <a:t>Makes predictions about the future based on past and present data</a:t>
            </a:r>
          </a:p>
          <a:p>
            <a:r>
              <a:rPr lang="en-US" dirty="0"/>
              <a:t>Semi-supervised learning</a:t>
            </a:r>
          </a:p>
          <a:p>
            <a:pPr lvl="1"/>
            <a:r>
              <a:rPr lang="en-US" dirty="0"/>
              <a:t>Combines labelled and </a:t>
            </a:r>
            <a:r>
              <a:rPr lang="en-US" dirty="0" err="1"/>
              <a:t>unlabelled</a:t>
            </a:r>
            <a:r>
              <a:rPr lang="en-US" dirty="0"/>
              <a:t> data, and then learns to label</a:t>
            </a:r>
          </a:p>
          <a:p>
            <a:pPr lvl="1"/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905000"/>
            <a:ext cx="4096775" cy="307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3381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Weaknesses of 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Correct training vital for high performance </a:t>
            </a:r>
          </a:p>
          <a:p>
            <a:r>
              <a:rPr lang="en-US" dirty="0">
                <a:latin typeface="Garamond" panose="02020404030301010803" pitchFamily="18" charset="0"/>
              </a:rPr>
              <a:t>Deep hierarchies present problems</a:t>
            </a:r>
          </a:p>
          <a:p>
            <a:r>
              <a:rPr lang="en-US" dirty="0">
                <a:latin typeface="Garamond" panose="02020404030301010803" pitchFamily="18" charset="0"/>
              </a:rPr>
              <a:t>Unconstrained individual trees are prone to overfitting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Techniques such as Random Forest can alleviate this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981200"/>
            <a:ext cx="40386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4229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8229600" cy="914400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What is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Term first coined in 1959 by Arthur Samuel, an American computer scientist</a:t>
            </a:r>
            <a:endParaRPr lang="en-US" sz="4000" dirty="0">
              <a:latin typeface="Garamond" panose="02020404030301010803" pitchFamily="18" charset="0"/>
            </a:endParaRPr>
          </a:p>
          <a:p>
            <a:pPr marL="0" indent="0" algn="ctr">
              <a:buNone/>
            </a:pPr>
            <a:endParaRPr lang="en-US" sz="4000" dirty="0">
              <a:latin typeface="Garamond" panose="02020404030301010803" pitchFamily="18" charset="0"/>
            </a:endParaRPr>
          </a:p>
          <a:p>
            <a:pPr marL="0" indent="0" algn="ctr">
              <a:buNone/>
            </a:pPr>
            <a:r>
              <a:rPr lang="en-US" sz="4000" dirty="0">
                <a:latin typeface="Garamond" panose="02020404030301010803" pitchFamily="18" charset="0"/>
              </a:rPr>
              <a:t>“Computer’s ability to learn without being explicitly programmed.”  </a:t>
            </a:r>
          </a:p>
        </p:txBody>
      </p:sp>
    </p:spTree>
    <p:extLst>
      <p:ext uri="{BB962C8B-B14F-4D97-AF65-F5344CB8AC3E}">
        <p14:creationId xmlns:p14="http://schemas.microsoft.com/office/powerpoint/2010/main" val="3210392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Random Forest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958" y="2209800"/>
            <a:ext cx="714375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5644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4AC035-718C-4683-8F46-F61FD1DE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304" y="-103010"/>
            <a:ext cx="7886700" cy="1855645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Garamond" panose="02020404030301010803" pitchFamily="18" charset="0"/>
              </a:rPr>
              <a:t>Machine Learning: 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E3639C-32FD-4333-B49D-2121A6486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692929"/>
            <a:ext cx="8155058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Decision Tree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CFF5C59-9524-4D46-8060-C190FA06FA56}"/>
              </a:ext>
            </a:extLst>
          </p:cNvPr>
          <p:cNvSpPr/>
          <p:nvPr/>
        </p:nvSpPr>
        <p:spPr>
          <a:xfrm>
            <a:off x="3786810" y="2372142"/>
            <a:ext cx="1302026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CAC1DBD-16A3-4767-B60B-62E8BF5F4174}"/>
              </a:ext>
            </a:extLst>
          </p:cNvPr>
          <p:cNvSpPr/>
          <p:nvPr/>
        </p:nvSpPr>
        <p:spPr>
          <a:xfrm>
            <a:off x="1417589" y="3564802"/>
            <a:ext cx="1921961" cy="5433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D02613B7-350B-46FE-8A09-68658EAE553D}"/>
              </a:ext>
            </a:extLst>
          </p:cNvPr>
          <p:cNvSpPr/>
          <p:nvPr/>
        </p:nvSpPr>
        <p:spPr>
          <a:xfrm>
            <a:off x="5642942" y="3596929"/>
            <a:ext cx="1921961" cy="5433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720A4E6A-12FC-45E0-B63C-B9F63F48121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437823" y="2915478"/>
            <a:ext cx="1205119" cy="60528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BC861C6F-2FA4-4ADF-9599-4100ECB82ABF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339548" y="2915481"/>
            <a:ext cx="1098275" cy="60628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8A8CF578-27F9-4E4B-A774-41CEB6CD9A42}"/>
              </a:ext>
            </a:extLst>
          </p:cNvPr>
          <p:cNvSpPr/>
          <p:nvPr/>
        </p:nvSpPr>
        <p:spPr>
          <a:xfrm>
            <a:off x="735496" y="4547809"/>
            <a:ext cx="1302026" cy="5433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A01EB7A-CCD7-4604-9CE1-82EE2B41A0F1}"/>
              </a:ext>
            </a:extLst>
          </p:cNvPr>
          <p:cNvSpPr/>
          <p:nvPr/>
        </p:nvSpPr>
        <p:spPr>
          <a:xfrm>
            <a:off x="6944968" y="4510812"/>
            <a:ext cx="1302026" cy="5433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C35C0D3-8A5F-46C7-BBF4-57FAFF68B711}"/>
              </a:ext>
            </a:extLst>
          </p:cNvPr>
          <p:cNvSpPr/>
          <p:nvPr/>
        </p:nvSpPr>
        <p:spPr>
          <a:xfrm>
            <a:off x="2684809" y="4547808"/>
            <a:ext cx="1302026" cy="54333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62E6281-8384-4715-83F8-5C2BCB1FEB4C}"/>
              </a:ext>
            </a:extLst>
          </p:cNvPr>
          <p:cNvSpPr/>
          <p:nvPr/>
        </p:nvSpPr>
        <p:spPr>
          <a:xfrm>
            <a:off x="4995655" y="4510812"/>
            <a:ext cx="1302026" cy="5589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6E2981A4-6509-4DF7-93C2-51103F0CF0CA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flipH="1">
            <a:off x="5646667" y="4140271"/>
            <a:ext cx="957254" cy="37054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F890CBF6-C676-4C3B-A12D-7D65195B7468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>
            <a:off x="6603922" y="4140271"/>
            <a:ext cx="992059" cy="37054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52F52E1D-03A2-4262-80EB-8A287B0F67D6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2378569" y="4108141"/>
            <a:ext cx="957253" cy="43966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8120C57A-C557-445D-AF81-1C451C30EE67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flipH="1">
            <a:off x="1386508" y="4108138"/>
            <a:ext cx="992060" cy="439668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5EF0E9D-022C-4A49-BF5F-4C90E7FE5532}"/>
              </a:ext>
            </a:extLst>
          </p:cNvPr>
          <p:cNvSpPr txBox="1"/>
          <p:nvPr/>
        </p:nvSpPr>
        <p:spPr>
          <a:xfrm>
            <a:off x="3786810" y="2443756"/>
            <a:ext cx="1928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Root Node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445BDF37-021C-44C1-BBC8-75874AE835F3}"/>
              </a:ext>
            </a:extLst>
          </p:cNvPr>
          <p:cNvSpPr txBox="1"/>
          <p:nvPr/>
        </p:nvSpPr>
        <p:spPr>
          <a:xfrm>
            <a:off x="1417589" y="3636416"/>
            <a:ext cx="2700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Internal Node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884B5852-4491-48A9-838C-D3582BD9736D}"/>
              </a:ext>
            </a:extLst>
          </p:cNvPr>
          <p:cNvSpPr txBox="1"/>
          <p:nvPr/>
        </p:nvSpPr>
        <p:spPr>
          <a:xfrm>
            <a:off x="5160056" y="3636416"/>
            <a:ext cx="28877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Internal Node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47A4280-259D-414D-8960-BD80CA9EC60C}"/>
              </a:ext>
            </a:extLst>
          </p:cNvPr>
          <p:cNvSpPr txBox="1"/>
          <p:nvPr/>
        </p:nvSpPr>
        <p:spPr>
          <a:xfrm>
            <a:off x="714336" y="4600474"/>
            <a:ext cx="2361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Leaf Node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972865B6-E6C7-420D-8536-3000B2E8A4EB}"/>
              </a:ext>
            </a:extLst>
          </p:cNvPr>
          <p:cNvSpPr txBox="1"/>
          <p:nvPr/>
        </p:nvSpPr>
        <p:spPr>
          <a:xfrm>
            <a:off x="2676603" y="4619422"/>
            <a:ext cx="2042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Leaf Node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D2ED0BA5-F34B-43E6-AA5D-DA222B17C506}"/>
              </a:ext>
            </a:extLst>
          </p:cNvPr>
          <p:cNvSpPr txBox="1"/>
          <p:nvPr/>
        </p:nvSpPr>
        <p:spPr>
          <a:xfrm>
            <a:off x="4995652" y="4589472"/>
            <a:ext cx="1949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Leaf Node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ED9957F-267E-4C9D-A304-8F464DC53EC1}"/>
              </a:ext>
            </a:extLst>
          </p:cNvPr>
          <p:cNvSpPr txBox="1"/>
          <p:nvPr/>
        </p:nvSpPr>
        <p:spPr>
          <a:xfrm>
            <a:off x="6944965" y="4600474"/>
            <a:ext cx="21228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Leaf Node</a:t>
            </a:r>
          </a:p>
        </p:txBody>
      </p:sp>
    </p:spTree>
    <p:extLst>
      <p:ext uri="{BB962C8B-B14F-4D97-AF65-F5344CB8AC3E}">
        <p14:creationId xmlns:p14="http://schemas.microsoft.com/office/powerpoint/2010/main" val="3234241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4AC035-718C-4683-8F46-F61FD1DE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031" y="76200"/>
            <a:ext cx="7886700" cy="1905000"/>
          </a:xfrm>
        </p:spPr>
        <p:txBody>
          <a:bodyPr>
            <a:noAutofit/>
          </a:bodyPr>
          <a:lstStyle/>
          <a:p>
            <a:r>
              <a:rPr lang="en-US" sz="5400" b="1" dirty="0">
                <a:latin typeface="Garamond" panose="02020404030301010803" pitchFamily="18" charset="0"/>
              </a:rPr>
              <a:t>Machine Learning:    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E3639C-32FD-4333-B49D-2121A6486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81200"/>
            <a:ext cx="8155058" cy="5030184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Decision Tree</a:t>
            </a:r>
            <a:r>
              <a:rPr lang="en-US" sz="3600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CFF5C59-9524-4D46-8060-C190FA06FA56}"/>
              </a:ext>
            </a:extLst>
          </p:cNvPr>
          <p:cNvSpPr/>
          <p:nvPr/>
        </p:nvSpPr>
        <p:spPr>
          <a:xfrm>
            <a:off x="3867151" y="3420428"/>
            <a:ext cx="1302026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CAC1DBD-16A3-4767-B60B-62E8BF5F4174}"/>
              </a:ext>
            </a:extLst>
          </p:cNvPr>
          <p:cNvSpPr/>
          <p:nvPr/>
        </p:nvSpPr>
        <p:spPr>
          <a:xfrm>
            <a:off x="2117864" y="4613088"/>
            <a:ext cx="1302026" cy="5433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D02613B7-350B-46FE-8A09-68658EAE553D}"/>
              </a:ext>
            </a:extLst>
          </p:cNvPr>
          <p:cNvSpPr/>
          <p:nvPr/>
        </p:nvSpPr>
        <p:spPr>
          <a:xfrm>
            <a:off x="5723283" y="4645217"/>
            <a:ext cx="1302026" cy="5433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720A4E6A-12FC-45E0-B63C-B9F63F48121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518164" y="3963766"/>
            <a:ext cx="1205119" cy="60528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BC861C6F-2FA4-4ADF-9599-4100ECB82ABF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419889" y="3963767"/>
            <a:ext cx="1098275" cy="60628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8A8CF578-27F9-4E4B-A774-41CEB6CD9A42}"/>
              </a:ext>
            </a:extLst>
          </p:cNvPr>
          <p:cNvSpPr/>
          <p:nvPr/>
        </p:nvSpPr>
        <p:spPr>
          <a:xfrm>
            <a:off x="815838" y="5596095"/>
            <a:ext cx="1302026" cy="5433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EC35C0D3-8A5F-46C7-BBF4-57FAFF68B711}"/>
              </a:ext>
            </a:extLst>
          </p:cNvPr>
          <p:cNvSpPr/>
          <p:nvPr/>
        </p:nvSpPr>
        <p:spPr>
          <a:xfrm>
            <a:off x="2765150" y="5596094"/>
            <a:ext cx="1302026" cy="54333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52F52E1D-03A2-4262-80EB-8A287B0F67D6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2768877" y="5156427"/>
            <a:ext cx="647286" cy="43966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8120C57A-C557-445D-AF81-1C451C30EE67}"/>
              </a:ext>
            </a:extLst>
          </p:cNvPr>
          <p:cNvCxnSpPr>
            <a:stCxn id="5" idx="2"/>
            <a:endCxn id="15" idx="0"/>
          </p:cNvCxnSpPr>
          <p:nvPr/>
        </p:nvCxnSpPr>
        <p:spPr>
          <a:xfrm flipH="1">
            <a:off x="1466851" y="5156426"/>
            <a:ext cx="1302026" cy="439668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5EF0E9D-022C-4A49-BF5F-4C90E7FE5532}"/>
              </a:ext>
            </a:extLst>
          </p:cNvPr>
          <p:cNvSpPr txBox="1"/>
          <p:nvPr/>
        </p:nvSpPr>
        <p:spPr>
          <a:xfrm>
            <a:off x="3867150" y="3420427"/>
            <a:ext cx="1775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Question</a:t>
            </a:r>
            <a:r>
              <a:rPr lang="en-US" sz="2800" dirty="0"/>
              <a:t>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445BDF37-021C-44C1-BBC8-75874AE835F3}"/>
              </a:ext>
            </a:extLst>
          </p:cNvPr>
          <p:cNvSpPr txBox="1"/>
          <p:nvPr/>
        </p:nvSpPr>
        <p:spPr>
          <a:xfrm>
            <a:off x="2062578" y="4632408"/>
            <a:ext cx="2059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Question</a:t>
            </a:r>
            <a:r>
              <a:rPr lang="en-US" sz="2400" dirty="0"/>
              <a:t> 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47A4280-259D-414D-8960-BD80CA9EC60C}"/>
              </a:ext>
            </a:extLst>
          </p:cNvPr>
          <p:cNvSpPr txBox="1"/>
          <p:nvPr/>
        </p:nvSpPr>
        <p:spPr>
          <a:xfrm>
            <a:off x="815838" y="5696207"/>
            <a:ext cx="2437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Leaf Node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972865B6-E6C7-420D-8536-3000B2E8A4EB}"/>
              </a:ext>
            </a:extLst>
          </p:cNvPr>
          <p:cNvSpPr txBox="1"/>
          <p:nvPr/>
        </p:nvSpPr>
        <p:spPr>
          <a:xfrm>
            <a:off x="2773513" y="5680849"/>
            <a:ext cx="186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Leaf Node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D2ED0BA5-F34B-43E6-AA5D-DA222B17C506}"/>
              </a:ext>
            </a:extLst>
          </p:cNvPr>
          <p:cNvSpPr txBox="1"/>
          <p:nvPr/>
        </p:nvSpPr>
        <p:spPr>
          <a:xfrm>
            <a:off x="5714392" y="4716831"/>
            <a:ext cx="2028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Leaf Node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EF429A0-C323-4844-B0C8-A739F608867F}"/>
              </a:ext>
            </a:extLst>
          </p:cNvPr>
          <p:cNvSpPr/>
          <p:nvPr/>
        </p:nvSpPr>
        <p:spPr>
          <a:xfrm>
            <a:off x="3164417" y="3869617"/>
            <a:ext cx="590843" cy="3038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Yes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BCE8897E-7209-409A-A834-456547F5BDF5}"/>
              </a:ext>
            </a:extLst>
          </p:cNvPr>
          <p:cNvSpPr/>
          <p:nvPr/>
        </p:nvSpPr>
        <p:spPr>
          <a:xfrm>
            <a:off x="1371724" y="4906376"/>
            <a:ext cx="590843" cy="3038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Yes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42B5F744-D02B-435A-9C0A-23E530ADDEB3}"/>
              </a:ext>
            </a:extLst>
          </p:cNvPr>
          <p:cNvSpPr/>
          <p:nvPr/>
        </p:nvSpPr>
        <p:spPr>
          <a:xfrm>
            <a:off x="5418971" y="3980604"/>
            <a:ext cx="590843" cy="3038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12508124-E9E1-4C2D-B50C-75AE3B9DD21D}"/>
              </a:ext>
            </a:extLst>
          </p:cNvPr>
          <p:cNvSpPr/>
          <p:nvPr/>
        </p:nvSpPr>
        <p:spPr>
          <a:xfrm>
            <a:off x="3586905" y="4991935"/>
            <a:ext cx="590843" cy="3038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674793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4AC035-718C-4683-8F46-F61FD1DE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031" y="76200"/>
            <a:ext cx="7886700" cy="1905000"/>
          </a:xfrm>
        </p:spPr>
        <p:txBody>
          <a:bodyPr>
            <a:noAutofit/>
          </a:bodyPr>
          <a:lstStyle/>
          <a:p>
            <a:r>
              <a:rPr lang="en-US" sz="5400" b="1" dirty="0">
                <a:latin typeface="Garamond" panose="02020404030301010803" pitchFamily="18" charset="0"/>
              </a:rPr>
              <a:t>Machine Learning:    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E3639C-32FD-4333-B49D-2121A6486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81200"/>
            <a:ext cx="8155058" cy="5030184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Decision </a:t>
            </a:r>
            <a:r>
              <a:rPr lang="en-US" sz="3600" dirty="0" smtClean="0">
                <a:latin typeface="Garamond" panose="02020404030301010803" pitchFamily="18" charset="0"/>
              </a:rPr>
              <a:t>Tree – continuous data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1026" name="Picture 2" descr="Image result for decision tree with continuous variabl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5" t="40473" r="9558" b="12338"/>
          <a:stretch/>
        </p:blipFill>
        <p:spPr bwMode="auto">
          <a:xfrm>
            <a:off x="1144988" y="2971800"/>
            <a:ext cx="6591631" cy="323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313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6050F7-6D48-41DF-9CE7-25639B5A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8" y="1"/>
            <a:ext cx="7886700" cy="914399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AE3465-14E6-471B-AEFC-E86D230D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872" y="940723"/>
            <a:ext cx="7886700" cy="132556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Uses a random subset of the original data to create many decision trees.</a:t>
            </a:r>
          </a:p>
          <a:p>
            <a:r>
              <a:rPr lang="en-US" dirty="0">
                <a:latin typeface="Garamond" panose="02020404030301010803" pitchFamily="18" charset="0"/>
              </a:rPr>
              <a:t>Samples with replacement from original </a:t>
            </a: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65F3285-3A24-46B0-9D90-87CFCA8E6AFB}"/>
                  </a:ext>
                </a:extLst>
              </p14:cNvPr>
              <p14:cNvContentPartPr/>
              <p14:nvPr/>
            </p14:nvContentPartPr>
            <p14:xfrm>
              <a:off x="11338311" y="2559683"/>
              <a:ext cx="36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B65F3285-3A24-46B0-9D90-87CFCA8E6A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90503" y="2452043"/>
                <a:ext cx="27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F689F20-1D4F-4D79-856B-6426A4AC64EB}"/>
                  </a:ext>
                </a:extLst>
              </p14:cNvPr>
              <p14:cNvContentPartPr/>
              <p14:nvPr/>
            </p14:nvContentPartPr>
            <p14:xfrm>
              <a:off x="-830326" y="2756963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3F689F20-1D4F-4D79-856B-6426A4AC64E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636244" y="2649323"/>
                <a:ext cx="27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54" name="Oval 53">
            <a:extLst>
              <a:ext uri="{FF2B5EF4-FFF2-40B4-BE49-F238E27FC236}">
                <a16:creationId xmlns:a16="http://schemas.microsoft.com/office/drawing/2014/main" xmlns="" id="{F1838A5A-72D8-4BBA-A3E2-D9B89D8D8E57}"/>
              </a:ext>
            </a:extLst>
          </p:cNvPr>
          <p:cNvSpPr/>
          <p:nvPr/>
        </p:nvSpPr>
        <p:spPr>
          <a:xfrm>
            <a:off x="1815273" y="2531700"/>
            <a:ext cx="4692932" cy="41200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xmlns="" id="{27292967-F748-4D5C-9F77-794DB5E566CE}"/>
              </a:ext>
            </a:extLst>
          </p:cNvPr>
          <p:cNvSpPr/>
          <p:nvPr/>
        </p:nvSpPr>
        <p:spPr>
          <a:xfrm>
            <a:off x="2869809" y="3429001"/>
            <a:ext cx="1498210" cy="136808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xmlns="" id="{BC176A9E-EE17-49C6-A6C6-C0D37B916314}"/>
              </a:ext>
            </a:extLst>
          </p:cNvPr>
          <p:cNvSpPr/>
          <p:nvPr/>
        </p:nvSpPr>
        <p:spPr>
          <a:xfrm>
            <a:off x="3840480" y="3727939"/>
            <a:ext cx="1055077" cy="18991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xmlns="" id="{4A29254F-241B-43F0-BD0A-014CB7FDA2A6}"/>
              </a:ext>
            </a:extLst>
          </p:cNvPr>
          <p:cNvSpPr/>
          <p:nvPr/>
        </p:nvSpPr>
        <p:spPr>
          <a:xfrm>
            <a:off x="2845192" y="3207007"/>
            <a:ext cx="2616591" cy="67567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xmlns="" id="{4ECC4F0F-2162-4087-8D24-9ACCD5E23D1D}"/>
              </a:ext>
            </a:extLst>
          </p:cNvPr>
          <p:cNvSpPr/>
          <p:nvPr/>
        </p:nvSpPr>
        <p:spPr>
          <a:xfrm>
            <a:off x="4895557" y="4591715"/>
            <a:ext cx="738554" cy="130077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2B159CC3-7452-4C25-8B1C-0F5AF668B316}"/>
              </a:ext>
            </a:extLst>
          </p:cNvPr>
          <p:cNvSpPr txBox="1"/>
          <p:nvPr/>
        </p:nvSpPr>
        <p:spPr>
          <a:xfrm>
            <a:off x="2209801" y="5147330"/>
            <a:ext cx="1366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818994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6050F7-6D48-41DF-9CE7-25639B5A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8" y="1"/>
            <a:ext cx="7886700" cy="838199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AE3465-14E6-471B-AEFC-E86D230D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872" y="940723"/>
            <a:ext cx="7886700" cy="1325563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Then takes those data to construct independent decisions trees</a:t>
            </a:r>
          </a:p>
          <a:p>
            <a:r>
              <a:rPr lang="en-US" dirty="0">
                <a:latin typeface="Garamond" panose="02020404030301010803" pitchFamily="18" charset="0"/>
              </a:rPr>
              <a:t>Each tree ends at leaf node and makes prediction</a:t>
            </a:r>
          </a:p>
          <a:p>
            <a:r>
              <a:rPr lang="en-US" dirty="0">
                <a:latin typeface="Garamond" panose="02020404030301010803" pitchFamily="18" charset="0"/>
              </a:rPr>
              <a:t>Those independent predictions are then used to make a statement of the original data</a:t>
            </a:r>
          </a:p>
        </p:txBody>
      </p:sp>
      <p:pic>
        <p:nvPicPr>
          <p:cNvPr id="1026" name="Picture 2" descr="Image result for random forest">
            <a:extLst>
              <a:ext uri="{FF2B5EF4-FFF2-40B4-BE49-F238E27FC236}">
                <a16:creationId xmlns:a16="http://schemas.microsoft.com/office/drawing/2014/main" xmlns="" id="{9DBA2C9A-1799-45A3-B2CB-29AE110E4E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582011" y="2266286"/>
            <a:ext cx="7338422" cy="4018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65F3285-3A24-46B0-9D90-87CFCA8E6AFB}"/>
                  </a:ext>
                </a:extLst>
              </p14:cNvPr>
              <p14:cNvContentPartPr/>
              <p14:nvPr/>
            </p14:nvContentPartPr>
            <p14:xfrm>
              <a:off x="11338311" y="2559683"/>
              <a:ext cx="36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B65F3285-3A24-46B0-9D90-87CFCA8E6AF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90503" y="2452043"/>
                <a:ext cx="27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F689F20-1D4F-4D79-856B-6426A4AC64EB}"/>
                  </a:ext>
                </a:extLst>
              </p14:cNvPr>
              <p14:cNvContentPartPr/>
              <p14:nvPr/>
            </p14:nvContentPartPr>
            <p14:xfrm>
              <a:off x="-830326" y="2756963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3F689F20-1D4F-4D79-856B-6426A4AC64E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36244" y="2649323"/>
                <a:ext cx="27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51989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54AFE8-956C-40DE-B5C3-4A1275DD5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2" y="14398"/>
            <a:ext cx="7886700" cy="1325563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Random Forest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CF8B2C20-EFDF-4272-80F8-102E970CE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623" y="3943532"/>
            <a:ext cx="617273" cy="682811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xmlns="" id="{EA817A78-809D-473C-83B2-25803FD9DC22}"/>
              </a:ext>
            </a:extLst>
          </p:cNvPr>
          <p:cNvSpPr/>
          <p:nvPr/>
        </p:nvSpPr>
        <p:spPr>
          <a:xfrm>
            <a:off x="1397096" y="3024663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EBD1C3C9-4F79-4BCE-9414-B6BF3626D8EE}"/>
              </a:ext>
            </a:extLst>
          </p:cNvPr>
          <p:cNvSpPr/>
          <p:nvPr/>
        </p:nvSpPr>
        <p:spPr>
          <a:xfrm>
            <a:off x="2256105" y="3943531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97C999C6-6837-44D2-8966-F57535D53973}"/>
              </a:ext>
            </a:extLst>
          </p:cNvPr>
          <p:cNvSpPr/>
          <p:nvPr/>
        </p:nvSpPr>
        <p:spPr>
          <a:xfrm>
            <a:off x="143314" y="5033889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D11AF530-AF9C-462D-8E66-2589ECB1CE73}"/>
              </a:ext>
            </a:extLst>
          </p:cNvPr>
          <p:cNvSpPr/>
          <p:nvPr/>
        </p:nvSpPr>
        <p:spPr>
          <a:xfrm>
            <a:off x="949569" y="5033889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5F209904-94DF-411A-9E28-DC3FBA585AD9}"/>
              </a:ext>
            </a:extLst>
          </p:cNvPr>
          <p:cNvSpPr/>
          <p:nvPr/>
        </p:nvSpPr>
        <p:spPr>
          <a:xfrm>
            <a:off x="1755823" y="5033889"/>
            <a:ext cx="611945" cy="675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C153E3DD-DEDD-413C-85C2-AA357CA8D7B4}"/>
              </a:ext>
            </a:extLst>
          </p:cNvPr>
          <p:cNvSpPr/>
          <p:nvPr/>
        </p:nvSpPr>
        <p:spPr>
          <a:xfrm>
            <a:off x="2562078" y="5033889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456EFEC2-0F82-4461-87AF-DFF153F7BCAB}"/>
              </a:ext>
            </a:extLst>
          </p:cNvPr>
          <p:cNvCxnSpPr>
            <a:cxnSpLocks/>
            <a:stCxn id="4" idx="5"/>
            <a:endCxn id="8" idx="1"/>
          </p:cNvCxnSpPr>
          <p:nvPr/>
        </p:nvCxnSpPr>
        <p:spPr>
          <a:xfrm>
            <a:off x="1919423" y="3601025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2B405E7B-3749-4075-A050-BB97FF4AFFBF}"/>
              </a:ext>
            </a:extLst>
          </p:cNvPr>
          <p:cNvCxnSpPr>
            <a:cxnSpLocks/>
          </p:cNvCxnSpPr>
          <p:nvPr/>
        </p:nvCxnSpPr>
        <p:spPr>
          <a:xfrm>
            <a:off x="2562076" y="4605638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xmlns="" id="{0E445FDE-B902-4E87-B0BD-9118A926D61F}"/>
              </a:ext>
            </a:extLst>
          </p:cNvPr>
          <p:cNvCxnSpPr>
            <a:cxnSpLocks/>
          </p:cNvCxnSpPr>
          <p:nvPr/>
        </p:nvCxnSpPr>
        <p:spPr>
          <a:xfrm>
            <a:off x="809458" y="4626342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3BABA648-F4DB-4A72-9FF7-B523DE450D79}"/>
              </a:ext>
            </a:extLst>
          </p:cNvPr>
          <p:cNvCxnSpPr>
            <a:cxnSpLocks/>
          </p:cNvCxnSpPr>
          <p:nvPr/>
        </p:nvCxnSpPr>
        <p:spPr>
          <a:xfrm flipH="1">
            <a:off x="949569" y="3555781"/>
            <a:ext cx="524588" cy="4866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649A919C-AF0A-4BBF-BC3E-EDAC4ED53216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2061796" y="4604731"/>
            <a:ext cx="500280" cy="4291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328B391D-71E7-4C7F-8045-12CC4282006F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449287" y="4617889"/>
            <a:ext cx="317273" cy="416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9" name="Content Placeholder 6">
            <a:extLst>
              <a:ext uri="{FF2B5EF4-FFF2-40B4-BE49-F238E27FC236}">
                <a16:creationId xmlns:a16="http://schemas.microsoft.com/office/drawing/2014/main" xmlns="" id="{B3EA5DD9-B731-4432-908C-7E2A071BC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361" y="4010244"/>
            <a:ext cx="617273" cy="682811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xmlns="" id="{E478053B-625D-4427-A3EE-C8F78CF0F529}"/>
              </a:ext>
            </a:extLst>
          </p:cNvPr>
          <p:cNvSpPr/>
          <p:nvPr/>
        </p:nvSpPr>
        <p:spPr>
          <a:xfrm>
            <a:off x="6953834" y="3091375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xmlns="" id="{0B3497C0-80FC-4BEE-8B11-07BB2449A39C}"/>
              </a:ext>
            </a:extLst>
          </p:cNvPr>
          <p:cNvSpPr/>
          <p:nvPr/>
        </p:nvSpPr>
        <p:spPr>
          <a:xfrm>
            <a:off x="7812843" y="4010243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853FE1C3-6409-4517-95EA-FEC9B3418D9A}"/>
              </a:ext>
            </a:extLst>
          </p:cNvPr>
          <p:cNvSpPr/>
          <p:nvPr/>
        </p:nvSpPr>
        <p:spPr>
          <a:xfrm>
            <a:off x="5700052" y="5100601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xmlns="" id="{5C82B15C-0BAD-4DF6-9141-F45C9656CB11}"/>
              </a:ext>
            </a:extLst>
          </p:cNvPr>
          <p:cNvSpPr/>
          <p:nvPr/>
        </p:nvSpPr>
        <p:spPr>
          <a:xfrm>
            <a:off x="6506307" y="5100601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xmlns="" id="{CA38AA2D-8513-4F69-BA4C-DF7FE9D439F1}"/>
              </a:ext>
            </a:extLst>
          </p:cNvPr>
          <p:cNvSpPr/>
          <p:nvPr/>
        </p:nvSpPr>
        <p:spPr>
          <a:xfrm>
            <a:off x="7312561" y="5100601"/>
            <a:ext cx="611945" cy="675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xmlns="" id="{217ED9C8-43EA-4C90-A3FF-818DEDA57F92}"/>
              </a:ext>
            </a:extLst>
          </p:cNvPr>
          <p:cNvSpPr/>
          <p:nvPr/>
        </p:nvSpPr>
        <p:spPr>
          <a:xfrm>
            <a:off x="8118816" y="5100601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xmlns="" id="{DA0BD8C8-BF88-470A-9F08-3258D973E028}"/>
              </a:ext>
            </a:extLst>
          </p:cNvPr>
          <p:cNvCxnSpPr>
            <a:cxnSpLocks/>
            <a:stCxn id="40" idx="5"/>
            <a:endCxn id="41" idx="1"/>
          </p:cNvCxnSpPr>
          <p:nvPr/>
        </p:nvCxnSpPr>
        <p:spPr>
          <a:xfrm>
            <a:off x="7476161" y="3667737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xmlns="" id="{01328AFD-5D3A-4974-A049-27D8EB0B3D14}"/>
              </a:ext>
            </a:extLst>
          </p:cNvPr>
          <p:cNvCxnSpPr>
            <a:cxnSpLocks/>
          </p:cNvCxnSpPr>
          <p:nvPr/>
        </p:nvCxnSpPr>
        <p:spPr>
          <a:xfrm>
            <a:off x="8118814" y="4672350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xmlns="" id="{29B897DA-7D22-4ACF-B74F-C0980706D818}"/>
              </a:ext>
            </a:extLst>
          </p:cNvPr>
          <p:cNvCxnSpPr>
            <a:cxnSpLocks/>
          </p:cNvCxnSpPr>
          <p:nvPr/>
        </p:nvCxnSpPr>
        <p:spPr>
          <a:xfrm>
            <a:off x="6366196" y="4693054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BA260A8F-EF1A-4183-B14B-0D46A1F1AB24}"/>
              </a:ext>
            </a:extLst>
          </p:cNvPr>
          <p:cNvCxnSpPr>
            <a:cxnSpLocks/>
          </p:cNvCxnSpPr>
          <p:nvPr/>
        </p:nvCxnSpPr>
        <p:spPr>
          <a:xfrm flipH="1">
            <a:off x="6506307" y="3622493"/>
            <a:ext cx="524588" cy="4866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xmlns="" id="{49AA77D4-0512-42E6-80FE-8E57495248AF}"/>
              </a:ext>
            </a:extLst>
          </p:cNvPr>
          <p:cNvCxnSpPr>
            <a:cxnSpLocks/>
            <a:endCxn id="44" idx="0"/>
          </p:cNvCxnSpPr>
          <p:nvPr/>
        </p:nvCxnSpPr>
        <p:spPr>
          <a:xfrm flipH="1">
            <a:off x="7618534" y="4671443"/>
            <a:ext cx="500280" cy="4291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xmlns="" id="{687A1719-F0FB-4103-8BEA-E22FFD35DEEF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6006025" y="4684601"/>
            <a:ext cx="317273" cy="416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6" name="Content Placeholder 6">
            <a:extLst>
              <a:ext uri="{FF2B5EF4-FFF2-40B4-BE49-F238E27FC236}">
                <a16:creationId xmlns:a16="http://schemas.microsoft.com/office/drawing/2014/main" xmlns="" id="{09447CF1-6B88-4E22-8CDF-C1B631929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194" y="2338643"/>
            <a:ext cx="617273" cy="682811"/>
          </a:xfrm>
          <a:prstGeom prst="rect">
            <a:avLst/>
          </a:prstGeom>
        </p:spPr>
      </p:pic>
      <p:sp>
        <p:nvSpPr>
          <p:cNvPr id="67" name="Oval 66">
            <a:extLst>
              <a:ext uri="{FF2B5EF4-FFF2-40B4-BE49-F238E27FC236}">
                <a16:creationId xmlns:a16="http://schemas.microsoft.com/office/drawing/2014/main" xmlns="" id="{95821BFA-47A1-4EF6-B180-80520DF4D95D}"/>
              </a:ext>
            </a:extLst>
          </p:cNvPr>
          <p:cNvSpPr/>
          <p:nvPr/>
        </p:nvSpPr>
        <p:spPr>
          <a:xfrm>
            <a:off x="4210667" y="1419774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xmlns="" id="{457D288F-BD07-40EA-BE23-6F1BAE214863}"/>
              </a:ext>
            </a:extLst>
          </p:cNvPr>
          <p:cNvSpPr/>
          <p:nvPr/>
        </p:nvSpPr>
        <p:spPr>
          <a:xfrm>
            <a:off x="5069676" y="2338642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xmlns="" id="{A911F4BF-B91D-43A7-A804-9B6E0F82CC72}"/>
              </a:ext>
            </a:extLst>
          </p:cNvPr>
          <p:cNvSpPr/>
          <p:nvPr/>
        </p:nvSpPr>
        <p:spPr>
          <a:xfrm>
            <a:off x="2956885" y="3429000"/>
            <a:ext cx="611945" cy="6752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xmlns="" id="{EA15476A-CFAA-4646-99AF-E464F10B065C}"/>
              </a:ext>
            </a:extLst>
          </p:cNvPr>
          <p:cNvSpPr/>
          <p:nvPr/>
        </p:nvSpPr>
        <p:spPr>
          <a:xfrm>
            <a:off x="3763140" y="3429000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xmlns="" id="{DFC431D6-2705-45AB-8553-5B58A38855AF}"/>
              </a:ext>
            </a:extLst>
          </p:cNvPr>
          <p:cNvSpPr/>
          <p:nvPr/>
        </p:nvSpPr>
        <p:spPr>
          <a:xfrm>
            <a:off x="4569394" y="3429000"/>
            <a:ext cx="611945" cy="675250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xmlns="" id="{F8FA11A6-1EB7-4C60-ADC3-A4B3FF488CA3}"/>
              </a:ext>
            </a:extLst>
          </p:cNvPr>
          <p:cNvSpPr/>
          <p:nvPr/>
        </p:nvSpPr>
        <p:spPr>
          <a:xfrm>
            <a:off x="5375649" y="3429000"/>
            <a:ext cx="611945" cy="6752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xmlns="" id="{78783BB8-A17E-4654-9432-4172EDB35E26}"/>
              </a:ext>
            </a:extLst>
          </p:cNvPr>
          <p:cNvCxnSpPr>
            <a:cxnSpLocks/>
            <a:stCxn id="67" idx="5"/>
            <a:endCxn id="68" idx="1"/>
          </p:cNvCxnSpPr>
          <p:nvPr/>
        </p:nvCxnSpPr>
        <p:spPr>
          <a:xfrm>
            <a:off x="4732994" y="1996136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xmlns="" id="{D33D8FDB-38B9-40FE-B8D6-945AD7AD7A0E}"/>
              </a:ext>
            </a:extLst>
          </p:cNvPr>
          <p:cNvCxnSpPr>
            <a:cxnSpLocks/>
          </p:cNvCxnSpPr>
          <p:nvPr/>
        </p:nvCxnSpPr>
        <p:spPr>
          <a:xfrm>
            <a:off x="5375647" y="3000749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xmlns="" id="{5B287375-F5FD-4494-A27D-58D624BD8BB1}"/>
              </a:ext>
            </a:extLst>
          </p:cNvPr>
          <p:cNvCxnSpPr>
            <a:cxnSpLocks/>
          </p:cNvCxnSpPr>
          <p:nvPr/>
        </p:nvCxnSpPr>
        <p:spPr>
          <a:xfrm>
            <a:off x="3623029" y="3021453"/>
            <a:ext cx="426299" cy="4413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xmlns="" id="{17DA6B87-8E55-4802-867F-700A01C3AF50}"/>
              </a:ext>
            </a:extLst>
          </p:cNvPr>
          <p:cNvCxnSpPr>
            <a:cxnSpLocks/>
          </p:cNvCxnSpPr>
          <p:nvPr/>
        </p:nvCxnSpPr>
        <p:spPr>
          <a:xfrm flipH="1">
            <a:off x="3763140" y="1950892"/>
            <a:ext cx="524588" cy="4866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xmlns="" id="{CC92791E-DC57-42A1-8491-7D71D25E9AB4}"/>
              </a:ext>
            </a:extLst>
          </p:cNvPr>
          <p:cNvCxnSpPr>
            <a:cxnSpLocks/>
            <a:endCxn id="71" idx="0"/>
          </p:cNvCxnSpPr>
          <p:nvPr/>
        </p:nvCxnSpPr>
        <p:spPr>
          <a:xfrm flipH="1">
            <a:off x="4875367" y="2999842"/>
            <a:ext cx="500280" cy="4291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xmlns="" id="{08AAC4F8-350F-4A72-BA4A-7594E610F711}"/>
              </a:ext>
            </a:extLst>
          </p:cNvPr>
          <p:cNvCxnSpPr>
            <a:cxnSpLocks/>
            <a:endCxn id="69" idx="0"/>
          </p:cNvCxnSpPr>
          <p:nvPr/>
        </p:nvCxnSpPr>
        <p:spPr>
          <a:xfrm flipH="1">
            <a:off x="3262858" y="3013000"/>
            <a:ext cx="317273" cy="416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CCB7E31C-8E2E-4C36-91A2-7D570C72C678}"/>
              </a:ext>
            </a:extLst>
          </p:cNvPr>
          <p:cNvSpPr txBox="1"/>
          <p:nvPr/>
        </p:nvSpPr>
        <p:spPr>
          <a:xfrm>
            <a:off x="316983" y="5100601"/>
            <a:ext cx="28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CA7277E5-18C4-462D-B3F7-957055CFF0AB}"/>
              </a:ext>
            </a:extLst>
          </p:cNvPr>
          <p:cNvSpPr txBox="1"/>
          <p:nvPr/>
        </p:nvSpPr>
        <p:spPr>
          <a:xfrm>
            <a:off x="5866858" y="5198925"/>
            <a:ext cx="426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xmlns="" id="{C8D23547-257C-494E-B86C-DB38335834C1}"/>
              </a:ext>
            </a:extLst>
          </p:cNvPr>
          <p:cNvSpPr/>
          <p:nvPr/>
        </p:nvSpPr>
        <p:spPr>
          <a:xfrm>
            <a:off x="3142241" y="350501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xmlns="" id="{BF58F514-99DD-40B7-B969-22ED1E682731}"/>
              </a:ext>
            </a:extLst>
          </p:cNvPr>
          <p:cNvSpPr txBox="1"/>
          <p:nvPr/>
        </p:nvSpPr>
        <p:spPr>
          <a:xfrm>
            <a:off x="1135215" y="5134448"/>
            <a:ext cx="426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xmlns="" id="{A553F175-28CA-4EA6-AF85-7D0F3CB77646}"/>
              </a:ext>
            </a:extLst>
          </p:cNvPr>
          <p:cNvSpPr txBox="1"/>
          <p:nvPr/>
        </p:nvSpPr>
        <p:spPr>
          <a:xfrm>
            <a:off x="6691953" y="5191865"/>
            <a:ext cx="426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xmlns="" id="{8A5C8738-FAB1-4ACB-A49A-23231887451A}"/>
              </a:ext>
            </a:extLst>
          </p:cNvPr>
          <p:cNvSpPr txBox="1"/>
          <p:nvPr/>
        </p:nvSpPr>
        <p:spPr>
          <a:xfrm>
            <a:off x="3936510" y="3530558"/>
            <a:ext cx="426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xmlns="" id="{3C0C4404-F131-413C-AEDB-19F0533B5740}"/>
              </a:ext>
            </a:extLst>
          </p:cNvPr>
          <p:cNvSpPr txBox="1"/>
          <p:nvPr/>
        </p:nvSpPr>
        <p:spPr>
          <a:xfrm>
            <a:off x="7506869" y="5191865"/>
            <a:ext cx="305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xmlns="" id="{EA5C10C5-D9A4-41F1-8B2D-3A8E9CEE022F}"/>
              </a:ext>
            </a:extLst>
          </p:cNvPr>
          <p:cNvSpPr/>
          <p:nvPr/>
        </p:nvSpPr>
        <p:spPr>
          <a:xfrm>
            <a:off x="1931291" y="5134448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3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xmlns="" id="{0A550037-E265-4204-819C-AC9DE94A8F1B}"/>
              </a:ext>
            </a:extLst>
          </p:cNvPr>
          <p:cNvSpPr/>
          <p:nvPr/>
        </p:nvSpPr>
        <p:spPr>
          <a:xfrm>
            <a:off x="4754750" y="3519199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</a:rPr>
              <a:t>3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xmlns="" id="{BFDF17D8-F5C7-4590-B98D-41F246427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521" y="5047032"/>
            <a:ext cx="704149" cy="75597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xmlns="" id="{931F19C4-6963-4C8B-AD7E-3DFBE0E57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573" y="3453185"/>
            <a:ext cx="704149" cy="75597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xmlns="" id="{C755D083-CF52-4975-B2FD-C0A5A64BA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9223" y="5134448"/>
            <a:ext cx="704149" cy="755970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37869B0A-1407-4E40-A2A0-52923640E068}"/>
              </a:ext>
            </a:extLst>
          </p:cNvPr>
          <p:cNvSpPr txBox="1"/>
          <p:nvPr/>
        </p:nvSpPr>
        <p:spPr>
          <a:xfrm>
            <a:off x="5581357" y="534572"/>
            <a:ext cx="31494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Predicts 3 twice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Predicts 1 once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Garamond" panose="02020404030301010803" pitchFamily="18" charset="0"/>
              </a:rPr>
              <a:t>Go with 3</a:t>
            </a:r>
          </a:p>
        </p:txBody>
      </p:sp>
    </p:spTree>
    <p:extLst>
      <p:ext uri="{BB962C8B-B14F-4D97-AF65-F5344CB8AC3E}">
        <p14:creationId xmlns:p14="http://schemas.microsoft.com/office/powerpoint/2010/main" val="1215555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6050F7-6D48-41DF-9CE7-25639B5A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85800"/>
            <a:ext cx="7886700" cy="7886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Random Forest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	</a:t>
            </a:r>
            <a:r>
              <a:rPr lang="en-US" sz="3200" dirty="0">
                <a:latin typeface="Garamond" panose="02020404030301010803" pitchFamily="18" charset="0"/>
              </a:rPr>
              <a:t>Weak Learner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AE3465-14E6-471B-AEFC-E86D230D4A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057400"/>
            <a:ext cx="7886700" cy="4011917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weak learner </a:t>
            </a:r>
            <a:r>
              <a:rPr lang="en-US" dirty="0"/>
              <a:t>is a prediction function that has low bias. </a:t>
            </a:r>
          </a:p>
          <a:p>
            <a:pPr lvl="1"/>
            <a:r>
              <a:rPr lang="en-US" dirty="0"/>
              <a:t>Generally, low bias comes at the cost of high variance, so weak learners are usually not accurate predictors. </a:t>
            </a:r>
          </a:p>
          <a:p>
            <a:r>
              <a:rPr lang="en-US" dirty="0"/>
              <a:t> Averaging weak learners, over many training sets, gives estimates with low bias and low variance. </a:t>
            </a:r>
          </a:p>
          <a:p>
            <a:r>
              <a:rPr lang="en-US" dirty="0"/>
              <a:t>Each decision tree within the random forest is a weak learner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65F3285-3A24-46B0-9D90-87CFCA8E6AFB}"/>
                  </a:ext>
                </a:extLst>
              </p14:cNvPr>
              <p14:cNvContentPartPr/>
              <p14:nvPr/>
            </p14:nvContentPartPr>
            <p14:xfrm>
              <a:off x="11338311" y="2559683"/>
              <a:ext cx="36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B65F3285-3A24-46B0-9D90-87CFCA8E6A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90503" y="2452043"/>
                <a:ext cx="27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F689F20-1D4F-4D79-856B-6426A4AC64EB}"/>
                  </a:ext>
                </a:extLst>
              </p14:cNvPr>
              <p14:cNvContentPartPr/>
              <p14:nvPr/>
            </p14:nvContentPartPr>
            <p14:xfrm>
              <a:off x="-830326" y="2756963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3F689F20-1D4F-4D79-856B-6426A4AC64E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36244" y="2649323"/>
                <a:ext cx="27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04110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6050F7-6D48-41DF-9CE7-25639B5A8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85800"/>
            <a:ext cx="7886700" cy="7886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Random Forest</a:t>
            </a:r>
            <a:br>
              <a:rPr lang="en-US" dirty="0">
                <a:latin typeface="Garamond" panose="02020404030301010803" pitchFamily="18" charset="0"/>
              </a:rPr>
            </a:br>
            <a:r>
              <a:rPr lang="en-US" dirty="0">
                <a:latin typeface="Garamond" panose="02020404030301010803" pitchFamily="18" charset="0"/>
              </a:rPr>
              <a:t>	</a:t>
            </a:r>
            <a:r>
              <a:rPr lang="en-US" sz="3200" dirty="0">
                <a:latin typeface="Garamond" panose="02020404030301010803" pitchFamily="18" charset="0"/>
              </a:rPr>
              <a:t>Weak Learner</a:t>
            </a:r>
            <a:endParaRPr lang="en-US" dirty="0"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65F3285-3A24-46B0-9D90-87CFCA8E6AFB}"/>
                  </a:ext>
                </a:extLst>
              </p14:cNvPr>
              <p14:cNvContentPartPr/>
              <p14:nvPr/>
            </p14:nvContentPartPr>
            <p14:xfrm>
              <a:off x="11338311" y="2559683"/>
              <a:ext cx="36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B65F3285-3A24-46B0-9D90-87CFCA8E6AF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90503" y="2452043"/>
                <a:ext cx="27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xmlns="" Requires="p14 aink">
          <p:contentPart p14:bwMode="auto" r:id="rId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F689F20-1D4F-4D79-856B-6426A4AC64EB}"/>
                  </a:ext>
                </a:extLst>
              </p14:cNvPr>
              <p14:cNvContentPartPr/>
              <p14:nvPr/>
            </p14:nvContentPartPr>
            <p14:xfrm>
              <a:off x="-830326" y="2756963"/>
              <a:ext cx="360" cy="3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="" xmlns:a16="http://schemas.microsoft.com/office/drawing/2014/main" xmlns:aink="http://schemas.microsoft.com/office/drawing/2016/ink" xmlns:p14="http://schemas.microsoft.com/office/powerpoint/2010/main" id="{3F689F20-1D4F-4D79-856B-6426A4AC64E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636244" y="2649323"/>
                <a:ext cx="27000" cy="216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 descr="Random Forest classifiers">
            <a:extLst>
              <a:ext uri="{FF2B5EF4-FFF2-40B4-BE49-F238E27FC236}">
                <a16:creationId xmlns:a16="http://schemas.microsoft.com/office/drawing/2014/main" xmlns="" id="{EFD4B4EC-4454-45D9-A16E-3C004ECBF5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6798" y="1828800"/>
            <a:ext cx="6533894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A298707-98A1-4BCF-9995-5075BD27004D}"/>
              </a:ext>
            </a:extLst>
          </p:cNvPr>
          <p:cNvSpPr txBox="1"/>
          <p:nvPr/>
        </p:nvSpPr>
        <p:spPr>
          <a:xfrm rot="10800000" flipH="1" flipV="1">
            <a:off x="0" y="2057400"/>
            <a:ext cx="226360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Each gray line is an individual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Or Weak Learner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Red curve is an ensemble of the weak learners and better approximates the underlaying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296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5B4BC7-A117-4E2F-9641-D527635A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" y="1825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Garamond" panose="02020404030301010803" pitchFamily="18" charset="0"/>
              </a:rPr>
              <a:t>Random Forest</a:t>
            </a:r>
            <a:br>
              <a:rPr lang="en-US" b="1" dirty="0">
                <a:latin typeface="Garamond" panose="02020404030301010803" pitchFamily="18" charset="0"/>
              </a:rPr>
            </a:br>
            <a:r>
              <a:rPr lang="en-US" b="1" dirty="0">
                <a:latin typeface="Garamond" panose="02020404030301010803" pitchFamily="18" charset="0"/>
              </a:rPr>
              <a:t>	</a:t>
            </a:r>
            <a:r>
              <a:rPr lang="en-US" sz="3200" b="1" dirty="0">
                <a:latin typeface="Garamond" panose="02020404030301010803" pitchFamily="18" charset="0"/>
              </a:rPr>
              <a:t>Out-of-Bag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8C13D63-FF89-4510-9FBE-FE5BFFFE1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We can </a:t>
            </a:r>
            <a:r>
              <a:rPr lang="en-US" dirty="0" smtClean="0">
                <a:latin typeface="Garamond" panose="02020404030301010803" pitchFamily="18" charset="0"/>
              </a:rPr>
              <a:t>choose what </a:t>
            </a:r>
            <a:r>
              <a:rPr lang="en-US" dirty="0">
                <a:latin typeface="Garamond" panose="02020404030301010803" pitchFamily="18" charset="0"/>
              </a:rPr>
              <a:t>percentage of the data to use for bootstrapping</a:t>
            </a:r>
          </a:p>
          <a:p>
            <a:r>
              <a:rPr lang="en-US" dirty="0">
                <a:latin typeface="Garamond" panose="02020404030301010803" pitchFamily="18" charset="0"/>
              </a:rPr>
              <a:t>The data not used in the bootstrapping is the Out-of-Bag data</a:t>
            </a:r>
          </a:p>
          <a:p>
            <a:r>
              <a:rPr lang="en-US" dirty="0">
                <a:latin typeface="Garamond" panose="02020404030301010803" pitchFamily="18" charset="0"/>
              </a:rPr>
              <a:t>We can measure how accurate the random forest is by the proportion of Out-of-Bag samples that were correctly classified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448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achine lear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02658"/>
            <a:ext cx="8726006" cy="3668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1669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C789C1-F220-4DC7-9610-D25FF27A3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" y="1825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Garamond" panose="02020404030301010803" pitchFamily="18" charset="0"/>
              </a:rPr>
              <a:t>Random Forest</a:t>
            </a:r>
            <a:br>
              <a:rPr lang="en-US" b="1" dirty="0">
                <a:latin typeface="Garamond" panose="02020404030301010803" pitchFamily="18" charset="0"/>
              </a:rPr>
            </a:br>
            <a:r>
              <a:rPr lang="en-US" b="1" dirty="0">
                <a:latin typeface="Garamond" panose="02020404030301010803" pitchFamily="18" charset="0"/>
              </a:rPr>
              <a:t>	</a:t>
            </a:r>
            <a:r>
              <a:rPr lang="en-US" sz="3200" b="1" dirty="0">
                <a:latin typeface="Garamond" panose="02020404030301010803" pitchFamily="18" charset="0"/>
              </a:rPr>
              <a:t>Parameters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8FA4F2-1517-4A4F-BB2B-EB3C2A64B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We can tell the model how many trees to construct </a:t>
            </a:r>
          </a:p>
          <a:p>
            <a:r>
              <a:rPr lang="en-US" dirty="0">
                <a:latin typeface="Garamond" panose="02020404030301010803" pitchFamily="18" charset="0"/>
              </a:rPr>
              <a:t>We can decide how much of the data to use for bootstrapping</a:t>
            </a:r>
          </a:p>
          <a:p>
            <a:r>
              <a:rPr lang="en-US" dirty="0">
                <a:latin typeface="Garamond" panose="02020404030301010803" pitchFamily="18" charset="0"/>
              </a:rPr>
              <a:t>We can </a:t>
            </a:r>
            <a:r>
              <a:rPr lang="en-US" dirty="0" smtClean="0">
                <a:latin typeface="Garamond" panose="02020404030301010803" pitchFamily="18" charset="0"/>
              </a:rPr>
              <a:t>choose how </a:t>
            </a:r>
            <a:r>
              <a:rPr lang="en-US" dirty="0">
                <a:latin typeface="Garamond" panose="02020404030301010803" pitchFamily="18" charset="0"/>
              </a:rPr>
              <a:t>many variable to consider at each node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Rule of thumb is number of </a:t>
            </a:r>
            <a:r>
              <a:rPr lang="en-US" dirty="0" smtClean="0">
                <a:latin typeface="Garamond" panose="02020404030301010803" pitchFamily="18" charset="0"/>
              </a:rPr>
              <a:t>variables </a:t>
            </a:r>
            <a:r>
              <a:rPr lang="en-US" dirty="0">
                <a:latin typeface="Garamond" panose="02020404030301010803" pitchFamily="18" charset="0"/>
              </a:rPr>
              <a:t>squared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204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C789C1-F220-4DC7-9610-D25FF27A3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" y="1825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Garamond" panose="02020404030301010803" pitchFamily="18" charset="0"/>
              </a:rPr>
              <a:t>Random Forest</a:t>
            </a:r>
            <a:br>
              <a:rPr lang="en-US" b="1" dirty="0">
                <a:latin typeface="Garamond" panose="02020404030301010803" pitchFamily="18" charset="0"/>
              </a:rPr>
            </a:br>
            <a:r>
              <a:rPr lang="en-US" b="1" dirty="0">
                <a:latin typeface="Garamond" panose="02020404030301010803" pitchFamily="18" charset="0"/>
              </a:rPr>
              <a:t>	</a:t>
            </a:r>
            <a:r>
              <a:rPr lang="en-US" sz="3200" b="1" dirty="0">
                <a:latin typeface="Garamond" panose="02020404030301010803" pitchFamily="18" charset="0"/>
              </a:rPr>
              <a:t>Evaluation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8FA4F2-1517-4A4F-BB2B-EB3C2A64B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754" y="1467099"/>
            <a:ext cx="3960615" cy="558641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../../_images/sphx_glr_plot_roc_crossval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293412"/>
            <a:ext cx="741680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6086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5D1F77-D1C0-4AE1-A54C-CC232BAF8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Garamond" panose="02020404030301010803" pitchFamily="18" charset="0"/>
              </a:rPr>
              <a:t>Random Forest</a:t>
            </a:r>
            <a:br>
              <a:rPr lang="en-US" b="1" dirty="0">
                <a:latin typeface="Garamond" panose="02020404030301010803" pitchFamily="18" charset="0"/>
              </a:rPr>
            </a:br>
            <a:r>
              <a:rPr lang="en-US" b="1" dirty="0">
                <a:latin typeface="Garamond" panose="02020404030301010803" pitchFamily="18" charset="0"/>
              </a:rPr>
              <a:t>	</a:t>
            </a:r>
            <a:r>
              <a:rPr lang="en-US" sz="3200" b="1" dirty="0">
                <a:latin typeface="Garamond" panose="02020404030301010803" pitchFamily="18" charset="0"/>
              </a:rPr>
              <a:t>Evaluation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xmlns="" id="{0C3A1181-475A-4836-BE7F-3A438C858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1" y="1524001"/>
            <a:ext cx="7360319" cy="5333999"/>
          </a:xfrm>
        </p:spPr>
      </p:pic>
    </p:spTree>
    <p:extLst>
      <p:ext uri="{BB962C8B-B14F-4D97-AF65-F5344CB8AC3E}">
        <p14:creationId xmlns:p14="http://schemas.microsoft.com/office/powerpoint/2010/main" val="4171223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"/>
            <a:ext cx="8229600" cy="8431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Garamond" panose="02020404030301010803" pitchFamily="18" charset="0"/>
              </a:rPr>
              <a:t>Subsets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4114800" cy="3962400"/>
          </a:xfrm>
        </p:spPr>
        <p:txBody>
          <a:bodyPr/>
          <a:lstStyle/>
          <a:p>
            <a:r>
              <a:rPr lang="en-US" dirty="0"/>
              <a:t>Three main types of machine learning algorithms:</a:t>
            </a:r>
          </a:p>
          <a:p>
            <a:pPr lvl="1"/>
            <a:r>
              <a:rPr lang="en-US" dirty="0"/>
              <a:t>Reinforcement</a:t>
            </a:r>
          </a:p>
          <a:p>
            <a:pPr lvl="1"/>
            <a:r>
              <a:rPr lang="en-US" dirty="0"/>
              <a:t>Unsupervised</a:t>
            </a:r>
          </a:p>
          <a:p>
            <a:pPr lvl="1"/>
            <a:r>
              <a:rPr lang="en-US" dirty="0"/>
              <a:t>Supervised</a:t>
            </a:r>
          </a:p>
        </p:txBody>
      </p:sp>
      <p:pic>
        <p:nvPicPr>
          <p:cNvPr id="5122" name="Picture 2" descr="Image result for machine learni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62200"/>
            <a:ext cx="42672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369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856488"/>
          </a:xfrm>
        </p:spPr>
        <p:txBody>
          <a:bodyPr/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An agent learns how to behave in a specific environment by performing actions and seeing the results</a:t>
            </a:r>
          </a:p>
          <a:p>
            <a:r>
              <a:rPr lang="en-US" dirty="0"/>
              <a:t>Predicated on the Reward Hypothesis</a:t>
            </a:r>
          </a:p>
          <a:p>
            <a:pPr lvl="1"/>
            <a:r>
              <a:rPr lang="en-US" dirty="0"/>
              <a:t>All goals can be described by the maximization of expected cumulative reward</a:t>
            </a:r>
          </a:p>
          <a:p>
            <a:r>
              <a:rPr lang="en-US" dirty="0"/>
              <a:t>Usually modeled as Markov Decision Process (MDP)</a:t>
            </a:r>
          </a:p>
          <a:p>
            <a:r>
              <a:rPr lang="en-US" dirty="0"/>
              <a:t>Trial-and-error learning</a:t>
            </a:r>
          </a:p>
          <a:p>
            <a:r>
              <a:rPr lang="en-US" dirty="0"/>
              <a:t>Agent’s actions influence the subsequent data it receives</a:t>
            </a:r>
          </a:p>
          <a:p>
            <a:pPr lvl="1"/>
            <a:endParaRPr lang="en-US" dirty="0"/>
          </a:p>
          <a:p>
            <a:pPr marL="27432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619" y="2819400"/>
            <a:ext cx="4343400" cy="2048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569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alphazer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64846" y="-1"/>
            <a:ext cx="10908846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401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" y="0"/>
            <a:ext cx="8439150" cy="822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8707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219200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sz="4000" dirty="0">
                <a:latin typeface="Garamond" panose="02020404030301010803" pitchFamily="18" charset="0"/>
              </a:rPr>
              <a:t>AlphaZero crushes strongest chess engine in the world without human assistance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38400"/>
            <a:ext cx="4114800" cy="388620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100 game match played between  AlphaZero AI and Stockfish chess engine</a:t>
            </a:r>
          </a:p>
          <a:p>
            <a:r>
              <a:rPr lang="en-US" dirty="0">
                <a:latin typeface="Garamond" panose="02020404030301010803" pitchFamily="18" charset="0"/>
              </a:rPr>
              <a:t>AlphaZero dominates by score of 28 wins, 0 losses, 72 draws after only 4 hours of learning</a:t>
            </a:r>
          </a:p>
          <a:p>
            <a:r>
              <a:rPr lang="en-US" dirty="0">
                <a:latin typeface="Garamond" panose="02020404030301010803" pitchFamily="18" charset="0"/>
              </a:rPr>
              <a:t>Stockfish ran on CPU that was 900 times faster (32 cores), and processed 70 million positions per second, while AlphaZero was only processing 80 thousand positions per second</a:t>
            </a:r>
          </a:p>
          <a:p>
            <a:r>
              <a:rPr lang="en-US" dirty="0">
                <a:latin typeface="Garamond" panose="02020404030301010803" pitchFamily="18" charset="0"/>
              </a:rPr>
              <a:t>Showcased incredible potential of basic reinforcement learning algorithms</a:t>
            </a:r>
          </a:p>
          <a:p>
            <a:endParaRPr lang="en-US" dirty="0"/>
          </a:p>
        </p:txBody>
      </p:sp>
      <p:pic>
        <p:nvPicPr>
          <p:cNvPr id="4098" name="Picture 2" descr="Image result for alphazero vs stockfis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502310"/>
            <a:ext cx="3962400" cy="2073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832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Garamond" panose="02020404030301010803" pitchFamily="18" charset="0"/>
              </a:rPr>
              <a:t>Common Applications of Reinforcement Learning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4114800" cy="4389120"/>
          </a:xfrm>
        </p:spPr>
        <p:txBody>
          <a:bodyPr/>
          <a:lstStyle/>
          <a:p>
            <a:r>
              <a:rPr lang="en-US" dirty="0"/>
              <a:t>Game playing (chess, checkers, go, shogi, backgammon,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Robotics</a:t>
            </a:r>
          </a:p>
          <a:p>
            <a:r>
              <a:rPr lang="en-US" dirty="0"/>
              <a:t>Elevator scheduling</a:t>
            </a:r>
          </a:p>
          <a:p>
            <a:r>
              <a:rPr lang="en-US" dirty="0"/>
              <a:t>Telecommunications</a:t>
            </a:r>
          </a:p>
          <a:p>
            <a:r>
              <a:rPr lang="en-US" dirty="0"/>
              <a:t>Traffic Light Control</a:t>
            </a:r>
          </a:p>
          <a:p>
            <a:r>
              <a:rPr lang="en-US" dirty="0"/>
              <a:t>Chemistry</a:t>
            </a:r>
          </a:p>
          <a:p>
            <a:r>
              <a:rPr lang="en-US" dirty="0"/>
              <a:t>Websites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57399"/>
            <a:ext cx="4724400" cy="2679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6732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635</TotalTime>
  <Words>834</Words>
  <Application>Microsoft Office PowerPoint</Application>
  <PresentationFormat>On-screen Show (4:3)</PresentationFormat>
  <Paragraphs>150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Flow</vt:lpstr>
      <vt:lpstr>Random Forest Analysis: An Introduction to Machine Learning</vt:lpstr>
      <vt:lpstr>What is Machine Learning?</vt:lpstr>
      <vt:lpstr>PowerPoint Presentation</vt:lpstr>
      <vt:lpstr>Subsets of Machine Learning</vt:lpstr>
      <vt:lpstr>Reinforcement Learning</vt:lpstr>
      <vt:lpstr>PowerPoint Presentation</vt:lpstr>
      <vt:lpstr>PowerPoint Presentation</vt:lpstr>
      <vt:lpstr>AlphaZero crushes strongest chess engine in the world without human assistance</vt:lpstr>
      <vt:lpstr>Common Applications of Reinforcement Learning Algorithms</vt:lpstr>
      <vt:lpstr>Weaknesses of Reinforcement Learning</vt:lpstr>
      <vt:lpstr>Unsupervised Learning</vt:lpstr>
      <vt:lpstr>Cluster Analysis</vt:lpstr>
      <vt:lpstr>Common Applications of Unsupervised Learning</vt:lpstr>
      <vt:lpstr>Weaknesses of Unsupervised Learning</vt:lpstr>
      <vt:lpstr>Supervised Learning</vt:lpstr>
      <vt:lpstr>What is Supervised Learning?</vt:lpstr>
      <vt:lpstr>Steps</vt:lpstr>
      <vt:lpstr>Types of Supervised Learning</vt:lpstr>
      <vt:lpstr>Weaknesses of Supervised Learning</vt:lpstr>
      <vt:lpstr>Random Forest</vt:lpstr>
      <vt:lpstr>Machine Learning:  Random Forest</vt:lpstr>
      <vt:lpstr>Machine Learning:     Random Forest</vt:lpstr>
      <vt:lpstr>Machine Learning:     Random Forest</vt:lpstr>
      <vt:lpstr>Random Forest</vt:lpstr>
      <vt:lpstr>Random Forest</vt:lpstr>
      <vt:lpstr>Random Forest</vt:lpstr>
      <vt:lpstr>Random Forest  Weak Learner</vt:lpstr>
      <vt:lpstr>Random Forest  Weak Learner</vt:lpstr>
      <vt:lpstr>Random Forest  Out-of-Bag</vt:lpstr>
      <vt:lpstr>Random Forest  Parameters</vt:lpstr>
      <vt:lpstr>Random Forest  Evaluation</vt:lpstr>
      <vt:lpstr>Random Forest  Evaluation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Forest Analysis: An Introduction to Machine Learning</dc:title>
  <dc:creator>Gundlach, Jason</dc:creator>
  <cp:lastModifiedBy>Gundlach, Jason</cp:lastModifiedBy>
  <cp:revision>44</cp:revision>
  <dcterms:created xsi:type="dcterms:W3CDTF">2018-12-09T19:48:43Z</dcterms:created>
  <dcterms:modified xsi:type="dcterms:W3CDTF">2018-12-10T17:19:24Z</dcterms:modified>
</cp:coreProperties>
</file>

<file path=docProps/thumbnail.jpeg>
</file>